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1" r:id="rId3"/>
    <p:sldId id="28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6" r:id="rId28"/>
    <p:sldId id="283" r:id="rId29"/>
    <p:sldId id="284" r:id="rId30"/>
    <p:sldId id="285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228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RUNGTA COLLEGE OF DENTAL SCIENCES AND RESEARCH</a:t>
            </a:r>
            <a:endParaRPr lang="en-I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3124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NEPHROTIC SYNDROME</a:t>
            </a:r>
            <a:endParaRPr lang="en-I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5181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DEPARTMENT OF GENERAL MEDICINE</a:t>
            </a:r>
            <a:endParaRPr lang="en-IN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SPECIFIC LEARNING OBJECTIVES</a:t>
            </a:r>
            <a:endParaRPr lang="en-I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00200" y="1371600"/>
          <a:ext cx="6477000" cy="541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3114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MUST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NICE TO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DESIRE TO</a:t>
                      </a:r>
                      <a:r>
                        <a:rPr lang="en-IN" baseline="0" dirty="0" smtClean="0"/>
                        <a:t> KNOW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NORMAL VALUES</a:t>
                      </a:r>
                      <a:r>
                        <a:rPr lang="en-IN" baseline="0" dirty="0" smtClean="0"/>
                        <a:t> FOR PROTEIN EXCRETION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APPROACH TO PATIENTS</a:t>
                      </a:r>
                      <a:r>
                        <a:rPr lang="en-IN" baseline="0" dirty="0" smtClean="0"/>
                        <a:t> WITH PROTEINURIA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INTERRELATIONSHIP OF</a:t>
                      </a:r>
                      <a:r>
                        <a:rPr lang="en-IN" baseline="0" dirty="0" smtClean="0"/>
                        <a:t>  PATHOLOGIC AND CLINICAL MANIFESTATIONS OF GLOMERULAR INJURY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CLASSIFICATION</a:t>
                      </a:r>
                      <a:r>
                        <a:rPr lang="en-IN" baseline="0" dirty="0" smtClean="0"/>
                        <a:t> OF CAUSES OF PROTEINURIA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CAUSES OF HYPERLIPIDEMIA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POOR PROGNOSIS FACTORS IN MGN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NEPHROTIC SYNDROME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CAUSES OF HYPERCOAGULABILITY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OTHER METABOLIC COMPLICATIONS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urt\Desktop\IMG_20220928_192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52500"/>
            <a:ext cx="8715375" cy="5905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304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 smtClean="0"/>
              <a:t>SUMMARY </a:t>
            </a:r>
            <a:endParaRPr lang="en-IN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553998"/>
          </a:xfrm>
        </p:spPr>
        <p:txBody>
          <a:bodyPr/>
          <a:lstStyle/>
          <a:p>
            <a:pPr algn="ctr"/>
            <a:r>
              <a:rPr lang="en-IN" sz="3600" dirty="0" smtClean="0"/>
              <a:t>REFERENCES</a:t>
            </a:r>
            <a:endParaRPr lang="en-IN" sz="3600" dirty="0"/>
          </a:p>
        </p:txBody>
      </p:sp>
      <p:sp>
        <p:nvSpPr>
          <p:cNvPr id="3" name="Rectangle 2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DAVIDSON’S PRINCIPLES AND PRACTICE OF MEDICINE; 23</a:t>
            </a:r>
            <a:r>
              <a:rPr lang="en-US" baseline="30000" dirty="0" smtClean="0"/>
              <a:t>rd</a:t>
            </a:r>
            <a:r>
              <a:rPr lang="en-US" dirty="0" smtClean="0"/>
              <a:t> edition </a:t>
            </a:r>
            <a:endParaRPr lang="en-IN" dirty="0" smtClean="0"/>
          </a:p>
          <a:p>
            <a:r>
              <a:rPr lang="en-US" dirty="0" smtClean="0"/>
              <a:t>HARRISON’S PRINCIPLE OF INTERNAL MEDICINE; 21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TEXTBOOK OF CLINICAL MEDICINE by S.N </a:t>
            </a:r>
            <a:r>
              <a:rPr lang="en-US" dirty="0" err="1" smtClean="0"/>
              <a:t>Chugh</a:t>
            </a:r>
            <a:r>
              <a:rPr lang="en-US" dirty="0" smtClean="0"/>
              <a:t> ;5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IN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229600" cy="738664"/>
          </a:xfrm>
        </p:spPr>
        <p:txBody>
          <a:bodyPr/>
          <a:lstStyle/>
          <a:p>
            <a:pPr algn="ctr"/>
            <a:r>
              <a:rPr lang="en-IN" sz="4800" dirty="0" smtClean="0"/>
              <a:t>QUESTIONS </a:t>
            </a:r>
            <a:r>
              <a:rPr lang="en-IN" sz="4800" dirty="0" smtClean="0"/>
              <a:t>AND </a:t>
            </a:r>
            <a:r>
              <a:rPr lang="en-IN" sz="4800" dirty="0" smtClean="0"/>
              <a:t>ANSWERS</a:t>
            </a:r>
            <a:endParaRPr lang="en-IN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04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CONTENTS</a:t>
            </a:r>
            <a:endParaRPr lang="en-IN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295400"/>
            <a:ext cx="5715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NORMAL VALUES FOR PROTEIN EXCRETION</a:t>
            </a:r>
          </a:p>
          <a:p>
            <a:r>
              <a:rPr lang="en-IN" dirty="0" smtClean="0"/>
              <a:t>APPROACH TO A PATIENTS WITH PROTEINURIA</a:t>
            </a:r>
          </a:p>
          <a:p>
            <a:r>
              <a:rPr lang="en-IN" dirty="0" smtClean="0"/>
              <a:t>CLASSIFICATION OF CAUSES OF PROTEINURIA</a:t>
            </a:r>
          </a:p>
          <a:p>
            <a:r>
              <a:rPr lang="en-IN" dirty="0" smtClean="0"/>
              <a:t>NEPHROTIC SYNDROME</a:t>
            </a:r>
          </a:p>
          <a:p>
            <a:r>
              <a:rPr lang="en-IN" dirty="0" smtClean="0"/>
              <a:t>CAUSES OF HYPERLIPIDEMIA</a:t>
            </a:r>
          </a:p>
          <a:p>
            <a:r>
              <a:rPr lang="en-IN" dirty="0" smtClean="0"/>
              <a:t>CAUSES OF HYPERCOAGULABILITY</a:t>
            </a:r>
          </a:p>
          <a:p>
            <a:r>
              <a:rPr lang="en-IN" dirty="0" smtClean="0"/>
              <a:t>OTHER METABOLIC COMPLICATION</a:t>
            </a:r>
          </a:p>
          <a:p>
            <a:r>
              <a:rPr lang="en-IN" dirty="0" smtClean="0"/>
              <a:t>INTERRELATIONSHIP OF PATHOLOGIC AND CLINICAL    MANIFESTATIONS OF GLOMERULAR INJURY</a:t>
            </a:r>
          </a:p>
          <a:p>
            <a:r>
              <a:rPr lang="en-IN" dirty="0" smtClean="0"/>
              <a:t>POOR PROGNOSIS FACTORS IN MGN</a:t>
            </a:r>
            <a:endParaRPr lang="en-IN" dirty="0" smtClean="0"/>
          </a:p>
          <a:p>
            <a:r>
              <a:rPr lang="en-IN" dirty="0" smtClean="0"/>
              <a:t>SUMMARY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14600"/>
            <a:ext cx="8229600" cy="677108"/>
          </a:xfrm>
        </p:spPr>
        <p:txBody>
          <a:bodyPr/>
          <a:lstStyle/>
          <a:p>
            <a:pPr algn="ctr"/>
            <a:r>
              <a:rPr lang="en-IN" sz="4400" dirty="0" smtClean="0"/>
              <a:t>THANK YOU</a:t>
            </a:r>
            <a:endParaRPr lang="en-IN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141</Words>
  <Application>Microsoft Office PowerPoint</Application>
  <PresentationFormat>On-screen Show (4:3)</PresentationFormat>
  <Paragraphs>35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REFERENCES</vt:lpstr>
      <vt:lpstr>QUESTIONS AND ANSWERS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adurt</cp:lastModifiedBy>
  <cp:revision>3</cp:revision>
  <dcterms:created xsi:type="dcterms:W3CDTF">2022-09-01T16:22:51Z</dcterms:created>
  <dcterms:modified xsi:type="dcterms:W3CDTF">2022-09-28T17:09:38Z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